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Amatic SC" panose="020B0604020202020204" charset="0"/>
      <p:regular r:id="rId36"/>
      <p:bold r:id="rId37"/>
    </p:embeddedFont>
    <p:embeddedFont>
      <p:font typeface="Bree Serif" panose="020B0604020202020204" charset="0"/>
      <p:regular r:id="rId38"/>
    </p:embeddedFont>
    <p:embeddedFont>
      <p:font typeface="Roboto Mono"/>
      <p:regular r:id="rId39"/>
      <p:bold r:id="rId40"/>
      <p:italic r:id="rId41"/>
      <p:boldItalic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  <p:embeddedFont>
      <p:font typeface="Proxima Nova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75216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984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121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134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841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568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161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068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953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248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585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003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214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624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99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391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919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867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663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0057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409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727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170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0739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5430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591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6848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32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243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25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565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57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374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650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S_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hyperlink" Target="https://en.wikipedia.org/wiki/IOS_(Apple)" TargetMode="External"/><Relationship Id="rId4" Type="http://schemas.openxmlformats.org/officeDocument/2006/relationships/hyperlink" Target="https://en.wikipedia.org/wiki/Android_(operating_system)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ulti-paradigm_programming_language" TargetMode="External"/><Relationship Id="rId3" Type="http://schemas.openxmlformats.org/officeDocument/2006/relationships/hyperlink" Target="https://en.wikipedia.org/wiki/High-level_programming_language" TargetMode="External"/><Relationship Id="rId7" Type="http://schemas.openxmlformats.org/officeDocument/2006/relationships/hyperlink" Target="https://en.wikipedia.org/wiki/Zen_of_Pyth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Dynamic_programming_language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en.wikipedia.org/wiki/Interpreter_(computing)" TargetMode="External"/><Relationship Id="rId10" Type="http://schemas.openxmlformats.org/officeDocument/2006/relationships/hyperlink" Target="https://en.wikipedia.org/wiki/Structured_programming" TargetMode="External"/><Relationship Id="rId4" Type="http://schemas.openxmlformats.org/officeDocument/2006/relationships/hyperlink" Target="https://en.wikipedia.org/wiki/General-purpose_programming_language" TargetMode="External"/><Relationship Id="rId9" Type="http://schemas.openxmlformats.org/officeDocument/2006/relationships/hyperlink" Target="https://en.wikipedia.org/wiki/Object-oriented_programmi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181400" y="299483"/>
            <a:ext cx="5280300" cy="110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b="1" dirty="0"/>
              <a:t>ParkMandu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6437500" y="3058275"/>
            <a:ext cx="2544300" cy="18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069-BEX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Pranish Bhagat 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Pratik Bhandari 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Ashish Dhamala 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Dip Kamal Bhusal 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Kanhaiya Lal Shrestha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181400" y="1763275"/>
            <a:ext cx="8353800" cy="12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dirty="0"/>
              <a:t>TECHNICAL PROGRESS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377275" y="533900"/>
            <a:ext cx="24693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517650" y="594750"/>
            <a:ext cx="2004600" cy="29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253300" y="1585975"/>
            <a:ext cx="6850800" cy="235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Full Form: Cascading Style Sheets (CSS)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In our project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,	</a:t>
            </a:r>
          </a:p>
          <a:p>
            <a:pPr marL="457200" lvl="0" indent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we have used CSS to style the webpage.</a:t>
            </a:r>
          </a:p>
          <a:p>
            <a:pPr marL="457200" lvl="0" indent="457200" rtl="0">
              <a:lnSpc>
                <a:spcPct val="150000"/>
              </a:lnSpc>
              <a:spcBef>
                <a:spcPts val="0"/>
              </a:spcBef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Without CSS the web page would look less attractive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825" y="1585975"/>
            <a:ext cx="2105600" cy="21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377275" y="533900"/>
            <a:ext cx="24693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517650" y="594750"/>
            <a:ext cx="2004600" cy="29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Screenshot</a:t>
            </a:r>
          </a:p>
        </p:txBody>
      </p:sp>
      <p:pic>
        <p:nvPicPr>
          <p:cNvPr id="192" name="Shape 192" descr="hell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75" y="1252624"/>
            <a:ext cx="7982224" cy="37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377275" y="533900"/>
            <a:ext cx="24693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517650" y="594750"/>
            <a:ext cx="2004600" cy="29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Remaining Tasks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253300" y="1585975"/>
            <a:ext cx="6850800" cy="235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rtl="0">
              <a:lnSpc>
                <a:spcPct val="150000"/>
              </a:lnSpc>
              <a:spcBef>
                <a:spcPts val="0"/>
              </a:spcBef>
              <a:buSzPct val="625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Complete design of the web page.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rtl="0">
              <a:lnSpc>
                <a:spcPct val="150000"/>
              </a:lnSpc>
              <a:spcBef>
                <a:spcPts val="0"/>
              </a:spcBef>
              <a:buSzPct val="625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Displaying the data from the database itself instead of dummy data.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Back End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192175" y="724200"/>
            <a:ext cx="4045200" cy="735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How?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1750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Mono"/>
              <a:buAutoNum type="arabicPeriod"/>
            </a:pPr>
            <a:r>
              <a:rPr lang="en" sz="1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Capture image from camera</a:t>
            </a:r>
          </a:p>
          <a:p>
            <a:pPr marL="914400" lvl="1" indent="-31750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Mono"/>
              <a:buAutoNum type="alphaLcPeriod"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With a phone in real application</a:t>
            </a:r>
          </a:p>
          <a:p>
            <a:pPr marL="914400" lvl="1" indent="-317500">
              <a:lnSpc>
                <a:spcPct val="138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Roboto Mono"/>
              <a:buAutoNum type="alphaLcPeriod"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With a camera in prototype demonstration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>
              <a:lnSpc>
                <a:spcPct val="138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Roboto Mono"/>
              <a:buAutoNum type="arabicPeriod"/>
            </a:pPr>
            <a:r>
              <a:rPr lang="en" sz="1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Process captured image and calibrate</a:t>
            </a:r>
          </a:p>
          <a:p>
            <a:pPr lvl="0"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1" name="Shape 211" descr="20100812_132251_859_5_Main_Entrance_Showroom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75" y="2362749"/>
            <a:ext cx="3439798" cy="2543174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How?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>
              <a:lnSpc>
                <a:spcPct val="138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Roboto Mono"/>
              <a:buAutoNum type="arabicPeriod"/>
            </a:pPr>
            <a:r>
              <a:rPr lang="en" sz="1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Check for presence of free or booked parking space, using fixed patterns for recognition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0200">
              <a:lnSpc>
                <a:spcPct val="138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Roboto Mono"/>
              <a:buAutoNum type="arabicPeriod"/>
            </a:pPr>
            <a:r>
              <a:rPr lang="en" sz="1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Transfer resulting information to web application through a remote server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8" name="Shape 218" descr="parking_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024" y="918275"/>
            <a:ext cx="2799974" cy="396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 descr="2000px-OpenCV_Logo_with_text_svg_version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050" y="1219200"/>
            <a:ext cx="1560630" cy="192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 descr="Other-python-ic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3000" y="1481137"/>
            <a:ext cx="2181224" cy="218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90450" y="1106875"/>
            <a:ext cx="6306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Progress - Technical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latin typeface="Roboto Mono"/>
                <a:ea typeface="Roboto Mono"/>
                <a:cs typeface="Roboto Mono"/>
                <a:sym typeface="Roboto Mono"/>
              </a:rPr>
              <a:t>Backend</a:t>
            </a:r>
          </a:p>
          <a:p>
            <a:pPr marL="457200" lvl="0" indent="-330200" rtl="0">
              <a:lnSpc>
                <a:spcPct val="138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ct val="100000"/>
              <a:buFont typeface="Roboto Mono"/>
            </a:pPr>
            <a:r>
              <a:rPr lang="en" sz="1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Image Processing - OpenCV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0200" rtl="0">
              <a:lnSpc>
                <a:spcPct val="138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ct val="100000"/>
              <a:buFont typeface="Roboto Mono"/>
            </a:pPr>
            <a:r>
              <a:rPr lang="en" sz="1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Programming Language - Python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0200" rtl="0">
              <a:lnSpc>
                <a:spcPct val="138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ct val="100000"/>
              <a:buFont typeface="Roboto Mono"/>
            </a:pPr>
            <a:r>
              <a:rPr lang="en" sz="1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Server - Hotspot</a:t>
            </a:r>
          </a:p>
        </p:txBody>
      </p:sp>
      <p:pic>
        <p:nvPicPr>
          <p:cNvPr id="226" name="Shape 226" descr="http://getintopc.com/wp-content/uploads/2013/12/hotspot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0100" y="3394074"/>
            <a:ext cx="1395574" cy="13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subTitle" idx="1"/>
          </p:nvPr>
        </p:nvSpPr>
        <p:spPr>
          <a:xfrm>
            <a:off x="265500" y="3369976"/>
            <a:ext cx="4045200" cy="126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Open Source Computer Vision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2"/>
          </p:nvPr>
        </p:nvSpPr>
        <p:spPr>
          <a:xfrm>
            <a:off x="4939500" y="9441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Library of programming functions</a:t>
            </a:r>
            <a:r>
              <a:rPr lang="en" sz="1400">
                <a:solidFill>
                  <a:srgbClr val="FFFFFF"/>
                </a:solidFill>
              </a:rPr>
              <a:t> mainly aimed at real-time computer vision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OpenCV runs on a variety of platforms. </a:t>
            </a:r>
            <a:r>
              <a:rPr lang="en" sz="1400" u="sng">
                <a:solidFill>
                  <a:srgbClr val="FFFFFF"/>
                </a:solidFill>
              </a:rPr>
              <a:t>Desktop</a:t>
            </a:r>
            <a:r>
              <a:rPr lang="en" sz="1400">
                <a:solidFill>
                  <a:srgbClr val="FFFFFF"/>
                </a:solidFill>
              </a:rPr>
              <a:t>: Windows, Linux,</a:t>
            </a:r>
            <a:r>
              <a:rPr lang="en" sz="1400">
                <a:solidFill>
                  <a:srgbClr val="FFFFFF"/>
                </a:solidFill>
                <a:hlinkClick r:id="rId3"/>
              </a:rPr>
              <a:t> OS X</a:t>
            </a:r>
            <a:r>
              <a:rPr lang="en" sz="1400">
                <a:solidFill>
                  <a:srgbClr val="FFFFFF"/>
                </a:solidFill>
              </a:rPr>
              <a:t>; </a:t>
            </a:r>
            <a:r>
              <a:rPr lang="en" sz="1400" u="sng">
                <a:solidFill>
                  <a:srgbClr val="FFFFFF"/>
                </a:solidFill>
              </a:rPr>
              <a:t>Mobile</a:t>
            </a:r>
            <a:r>
              <a:rPr lang="en" sz="1400">
                <a:solidFill>
                  <a:srgbClr val="FFFFFF"/>
                </a:solidFill>
              </a:rPr>
              <a:t>:</a:t>
            </a:r>
            <a:r>
              <a:rPr lang="en" sz="1400">
                <a:solidFill>
                  <a:srgbClr val="FFFFFF"/>
                </a:solidFill>
                <a:hlinkClick r:id="rId4"/>
              </a:rPr>
              <a:t> Android</a:t>
            </a:r>
            <a:r>
              <a:rPr lang="en" sz="1400">
                <a:solidFill>
                  <a:srgbClr val="FFFFFF"/>
                </a:solidFill>
              </a:rPr>
              <a:t>,</a:t>
            </a:r>
            <a:r>
              <a:rPr lang="en" sz="1400">
                <a:solidFill>
                  <a:srgbClr val="FFFFFF"/>
                </a:solidFill>
                <a:hlinkClick r:id="rId5"/>
              </a:rPr>
              <a:t> iOS</a:t>
            </a:r>
            <a:r>
              <a:rPr lang="en" sz="1400">
                <a:solidFill>
                  <a:srgbClr val="FFFFFF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Application area:</a:t>
            </a:r>
          </a:p>
          <a:p>
            <a: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66666"/>
              <a:buFont typeface="Roboto"/>
            </a:pPr>
            <a:r>
              <a:rPr lang="en" sz="1200">
                <a:solidFill>
                  <a:srgbClr val="F3F3F3"/>
                </a:solidFill>
              </a:rPr>
              <a:t>2D and 3D feature toolkits</a:t>
            </a:r>
          </a:p>
          <a:p>
            <a:pPr marL="457200" lvl="0" indent="-2794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66666"/>
              <a:buFont typeface="Roboto"/>
            </a:pPr>
            <a:r>
              <a:rPr lang="en" sz="1200">
                <a:solidFill>
                  <a:srgbClr val="F3F3F3"/>
                </a:solidFill>
              </a:rPr>
              <a:t>Facial recognition system</a:t>
            </a:r>
          </a:p>
          <a:p>
            <a:pPr marL="457200" lvl="0" indent="-2794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66666"/>
              <a:buFont typeface="Roboto"/>
            </a:pPr>
            <a:r>
              <a:rPr lang="en" sz="1200">
                <a:solidFill>
                  <a:srgbClr val="F3F3F3"/>
                </a:solidFill>
              </a:rPr>
              <a:t>Gesture recognition</a:t>
            </a:r>
          </a:p>
          <a:p>
            <a:pPr marL="457200" lvl="0" indent="-2794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66666"/>
              <a:buFont typeface="Roboto"/>
            </a:pPr>
            <a:r>
              <a:rPr lang="en" sz="1200">
                <a:solidFill>
                  <a:srgbClr val="F3F3F3"/>
                </a:solidFill>
              </a:rPr>
              <a:t>Human–computer interaction (HCI)</a:t>
            </a:r>
          </a:p>
          <a:p>
            <a:pPr marL="457200" lvl="0" indent="-2794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66666"/>
              <a:buFont typeface="Roboto"/>
            </a:pPr>
            <a:r>
              <a:rPr lang="en" sz="1200">
                <a:solidFill>
                  <a:srgbClr val="F3F3F3"/>
                </a:solidFill>
              </a:rPr>
              <a:t>Mobile robotics</a:t>
            </a:r>
          </a:p>
          <a:p>
            <a:pPr marL="457200" lvl="0" indent="-2794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66666"/>
              <a:buFont typeface="Roboto"/>
            </a:pPr>
            <a:r>
              <a:rPr lang="en" sz="1200">
                <a:solidFill>
                  <a:srgbClr val="F3F3F3"/>
                </a:solidFill>
              </a:rPr>
              <a:t>Motion understanding</a:t>
            </a:r>
          </a:p>
          <a:p>
            <a:pPr marL="457200" lvl="0" indent="-2794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66666"/>
              <a:buFont typeface="Roboto"/>
            </a:pPr>
            <a:r>
              <a:rPr lang="en" sz="1200">
                <a:solidFill>
                  <a:srgbClr val="F3F3F3"/>
                </a:solidFill>
              </a:rPr>
              <a:t>Object identification</a:t>
            </a:r>
          </a:p>
          <a:p>
            <a: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66666"/>
              <a:buFont typeface="Roboto"/>
            </a:pPr>
            <a:r>
              <a:rPr lang="en" sz="1200">
                <a:solidFill>
                  <a:srgbClr val="F3F3F3"/>
                </a:solidFill>
              </a:rPr>
              <a:t>Segmentation and recognition</a:t>
            </a:r>
          </a:p>
          <a:p>
            <a:pPr lvl="0">
              <a:spcBef>
                <a:spcPts val="0"/>
              </a:spcBef>
              <a:buNone/>
            </a:pP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Shape 233" descr="OpenCV Logo with text svg version.sv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5100" y="387600"/>
            <a:ext cx="228600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H</a:t>
            </a:r>
            <a:r>
              <a:rPr lang="en" sz="1800">
                <a:hlinkClick r:id="rId3"/>
              </a:rPr>
              <a:t>igh-level</a:t>
            </a:r>
            <a:r>
              <a:rPr lang="en" sz="1800"/>
              <a:t>,</a:t>
            </a:r>
            <a:r>
              <a:rPr lang="en" sz="1800">
                <a:hlinkClick r:id="rId4"/>
              </a:rPr>
              <a:t> general-purpose</a:t>
            </a:r>
            <a:r>
              <a:rPr lang="en" sz="1800"/>
              <a:t>,</a:t>
            </a:r>
            <a:r>
              <a:rPr lang="en" sz="1800">
                <a:hlinkClick r:id="rId5"/>
              </a:rPr>
              <a:t> interpreted</a:t>
            </a:r>
            <a:r>
              <a:rPr lang="en" sz="1800"/>
              <a:t>,</a:t>
            </a:r>
            <a:r>
              <a:rPr lang="en" sz="1800">
                <a:hlinkClick r:id="rId6"/>
              </a:rPr>
              <a:t> dynamic programming language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2"/>
          </p:nvPr>
        </p:nvSpPr>
        <p:spPr>
          <a:xfrm>
            <a:off x="4908075" y="39945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The</a:t>
            </a:r>
            <a:r>
              <a:rPr lang="en" sz="1600">
                <a:solidFill>
                  <a:srgbClr val="FFFFFF"/>
                </a:solidFill>
                <a:hlinkClick r:id="rId7"/>
              </a:rPr>
              <a:t> Zen of Python</a:t>
            </a:r>
            <a:r>
              <a:rPr lang="en" sz="1600">
                <a:solidFill>
                  <a:srgbClr val="FFFFFF"/>
                </a:solidFill>
              </a:rPr>
              <a:t>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</a:pPr>
            <a:r>
              <a:rPr lang="en" sz="1400"/>
              <a:t>Beautiful is better than ugly</a:t>
            </a: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</a:pPr>
            <a:r>
              <a:rPr lang="en" sz="1400"/>
              <a:t>Explicit is better than implicit</a:t>
            </a: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</a:pPr>
            <a:r>
              <a:rPr lang="en" sz="1400"/>
              <a:t>Simple is better than complex</a:t>
            </a: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</a:pPr>
            <a:r>
              <a:rPr lang="en" sz="1400"/>
              <a:t>Complex is better than complicated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</a:pPr>
            <a:r>
              <a:rPr lang="en" sz="1400"/>
              <a:t>Readability counts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</a:t>
            </a:r>
            <a:r>
              <a:rPr lang="en" sz="1400">
                <a:solidFill>
                  <a:srgbClr val="FFFFFF"/>
                </a:solidFill>
                <a:hlinkClick r:id="rId8"/>
              </a:rPr>
              <a:t>ulti-paradigm programming language</a:t>
            </a:r>
            <a:r>
              <a:rPr lang="en" sz="1400">
                <a:solidFill>
                  <a:srgbClr val="FFFFFF"/>
                </a:solidFill>
              </a:rPr>
              <a:t>:</a:t>
            </a:r>
            <a:r>
              <a:rPr lang="en" sz="1400">
                <a:solidFill>
                  <a:srgbClr val="FFFFFF"/>
                </a:solidFill>
                <a:hlinkClick r:id="rId9"/>
              </a:rPr>
              <a:t> object-oriented programming</a:t>
            </a:r>
            <a:r>
              <a:rPr lang="en" sz="1400">
                <a:solidFill>
                  <a:srgbClr val="FFFFFF"/>
                </a:solidFill>
              </a:rPr>
              <a:t> and</a:t>
            </a:r>
            <a:r>
              <a:rPr lang="en" sz="1400">
                <a:solidFill>
                  <a:srgbClr val="FFFFFF"/>
                </a:solidFill>
                <a:hlinkClick r:id="rId10"/>
              </a:rPr>
              <a:t> structured programming</a:t>
            </a:r>
            <a:r>
              <a:rPr lang="en" sz="1400">
                <a:solidFill>
                  <a:srgbClr val="FFFFFF"/>
                </a:solidFill>
              </a:rPr>
              <a:t> are fully supported.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40" name="Shape 240" descr="Python logo and wordmark.sv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7100" y="1330400"/>
            <a:ext cx="3302000" cy="9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Hotspot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20" y="1119183"/>
            <a:ext cx="5028274" cy="383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224700" y="4829250"/>
            <a:ext cx="6033899" cy="70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 https://en.wikipedia.org/wiki/Hotspot_(Wi-Fi)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5405400" y="1487525"/>
            <a:ext cx="3299700" cy="248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Appropriate parking information transferred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to web application through a Wi-Fi Hotspot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activated in the parking area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Problem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31925" y="1304875"/>
            <a:ext cx="2628924" cy="3416400"/>
            <a:chOff x="431925" y="1304875"/>
            <a:chExt cx="2628924" cy="3416400"/>
          </a:xfrm>
        </p:grpSpPr>
        <p:sp>
          <p:nvSpPr>
            <p:cNvPr id="94" name="Shape 94"/>
            <p:cNvSpPr txBox="1"/>
            <p:nvPr/>
          </p:nvSpPr>
          <p:spPr>
            <a:xfrm>
              <a:off x="431925" y="1304875"/>
              <a:ext cx="2628899" cy="4640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31950" y="1304875"/>
              <a:ext cx="2628899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6" name="Shape 96"/>
          <p:cNvSpPr txBox="1">
            <a:spLocks noGrp="1"/>
          </p:cNvSpPr>
          <p:nvPr>
            <p:ph type="body" idx="4294967295"/>
          </p:nvPr>
        </p:nvSpPr>
        <p:spPr>
          <a:xfrm>
            <a:off x="506425" y="1304875"/>
            <a:ext cx="2494499" cy="461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4294967295"/>
          </p:nvPr>
        </p:nvSpPr>
        <p:spPr>
          <a:xfrm>
            <a:off x="508325" y="1850300"/>
            <a:ext cx="2478600" cy="279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/>
              <a:t>ParkMandu-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StartUp for Remote Parking Management</a:t>
            </a:r>
          </a:p>
        </p:txBody>
      </p:sp>
      <p:grpSp>
        <p:nvGrpSpPr>
          <p:cNvPr id="98" name="Shape 98"/>
          <p:cNvGrpSpPr/>
          <p:nvPr/>
        </p:nvGrpSpPr>
        <p:grpSpPr>
          <a:xfrm>
            <a:off x="3320450" y="1304875"/>
            <a:ext cx="2632499" cy="3416400"/>
            <a:chOff x="3320450" y="1304875"/>
            <a:chExt cx="2632499" cy="3416400"/>
          </a:xfrm>
        </p:grpSpPr>
        <p:sp>
          <p:nvSpPr>
            <p:cNvPr id="99" name="Shape 99"/>
            <p:cNvSpPr txBox="1"/>
            <p:nvPr/>
          </p:nvSpPr>
          <p:spPr>
            <a:xfrm>
              <a:off x="3324050" y="1304875"/>
              <a:ext cx="2628899" cy="4640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3320450" y="1304875"/>
              <a:ext cx="2628899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1" name="Shape 101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499" cy="461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Context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4294967295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/>
              <a:t>Excessive traffic in the city followed by improper management of public and private parking spaces. </a:t>
            </a:r>
          </a:p>
        </p:txBody>
      </p:sp>
      <p:grpSp>
        <p:nvGrpSpPr>
          <p:cNvPr id="103" name="Shape 103"/>
          <p:cNvGrpSpPr/>
          <p:nvPr/>
        </p:nvGrpSpPr>
        <p:grpSpPr>
          <a:xfrm>
            <a:off x="6212550" y="1304875"/>
            <a:ext cx="2632499" cy="3416400"/>
            <a:chOff x="6212550" y="1304875"/>
            <a:chExt cx="2632499" cy="3416400"/>
          </a:xfrm>
        </p:grpSpPr>
        <p:sp>
          <p:nvSpPr>
            <p:cNvPr id="104" name="Shape 104"/>
            <p:cNvSpPr/>
            <p:nvPr/>
          </p:nvSpPr>
          <p:spPr>
            <a:xfrm>
              <a:off x="6215400" y="1304875"/>
              <a:ext cx="2628899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 txBox="1"/>
            <p:nvPr/>
          </p:nvSpPr>
          <p:spPr>
            <a:xfrm>
              <a:off x="6212550" y="1304875"/>
              <a:ext cx="2632499" cy="4640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6" name="Shape 106"/>
          <p:cNvSpPr txBox="1">
            <a:spLocks noGrp="1"/>
          </p:cNvSpPr>
          <p:nvPr>
            <p:ph type="body" idx="4294967295"/>
          </p:nvPr>
        </p:nvSpPr>
        <p:spPr>
          <a:xfrm>
            <a:off x="6272475" y="1304875"/>
            <a:ext cx="2494499" cy="461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 statement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4294967295"/>
          </p:nvPr>
        </p:nvSpPr>
        <p:spPr>
          <a:xfrm>
            <a:off x="6286400" y="1850300"/>
            <a:ext cx="2478600" cy="279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>
              <a:spcBef>
                <a:spcPts val="0"/>
              </a:spcBef>
              <a:buSzPct val="75000"/>
            </a:pPr>
            <a:r>
              <a:rPr lang="en" sz="1600"/>
              <a:t>The parking in the city is heavily dismantled.</a:t>
            </a:r>
          </a:p>
          <a:p>
            <a:pPr marL="457200" lvl="0" indent="-304800">
              <a:spcBef>
                <a:spcPts val="0"/>
              </a:spcBef>
              <a:buSzPct val="75000"/>
            </a:pPr>
            <a:r>
              <a:rPr lang="en" sz="1600"/>
              <a:t>People spend a lot of time and money on these parking services. </a:t>
            </a:r>
          </a:p>
          <a:p>
            <a:pPr lvl="0">
              <a:spcBef>
                <a:spcPts val="0"/>
              </a:spcBef>
              <a:buNone/>
            </a:pP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/>
        </p:nvSpPr>
        <p:spPr>
          <a:xfrm>
            <a:off x="0" y="0"/>
            <a:ext cx="4577700" cy="165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Progress - Technical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544725" y="1581800"/>
            <a:ext cx="40329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latin typeface="Roboto Mono"/>
                <a:ea typeface="Roboto Mono"/>
                <a:cs typeface="Roboto Mono"/>
                <a:sym typeface="Roboto Mono"/>
              </a:rPr>
              <a:t>Achievement</a:t>
            </a:r>
            <a:r>
              <a:rPr lang="en" sz="2100">
                <a:solidFill>
                  <a:srgbClr val="00FDC8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</a:p>
          <a:p>
            <a:pPr marL="457200" lvl="0" indent="-330200" rtl="0">
              <a:lnSpc>
                <a:spcPct val="138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ct val="100000"/>
              <a:buFont typeface="Roboto Mono"/>
            </a:pPr>
            <a:r>
              <a:rPr lang="en" sz="1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Pattern Recognition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0200" rtl="0">
              <a:lnSpc>
                <a:spcPct val="138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ct val="100000"/>
              <a:buFont typeface="Roboto Mono"/>
            </a:pPr>
            <a:r>
              <a:rPr lang="en" sz="1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Detection of free parking spaces from provided image sample</a:t>
            </a:r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875" y="1038237"/>
            <a:ext cx="2047600" cy="2886074"/>
          </a:xfrm>
          <a:prstGeom prst="rect">
            <a:avLst/>
          </a:prstGeom>
          <a:noFill/>
          <a:ln w="28575" cap="flat" cmpd="sng">
            <a:solidFill>
              <a:srgbClr val="666666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56" name="Shape 256" descr="parking_sp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7650" y="1023937"/>
            <a:ext cx="2047600" cy="2914650"/>
          </a:xfrm>
          <a:prstGeom prst="rect">
            <a:avLst/>
          </a:prstGeom>
          <a:noFill/>
          <a:ln w="28575" cap="flat" cmpd="sng">
            <a:solidFill>
              <a:srgbClr val="666666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57" name="Shape 257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3048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 End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Ideal Test Subject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47600"/>
            <a:ext cx="2314263" cy="3190874"/>
          </a:xfrm>
          <a:prstGeom prst="rect">
            <a:avLst/>
          </a:prstGeom>
          <a:noFill/>
          <a:ln w="28575" cap="flat" cmpd="sng">
            <a:solidFill>
              <a:srgbClr val="666666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0650" y="1147600"/>
            <a:ext cx="2410547" cy="3114675"/>
          </a:xfrm>
          <a:prstGeom prst="rect">
            <a:avLst/>
          </a:prstGeom>
          <a:noFill/>
          <a:ln w="28575" cap="flat" cmpd="sng">
            <a:solidFill>
              <a:srgbClr val="666666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73" name="Shape 273"/>
          <p:cNvSpPr txBox="1"/>
          <p:nvPr/>
        </p:nvSpPr>
        <p:spPr>
          <a:xfrm>
            <a:off x="1486700" y="1857050"/>
            <a:ext cx="5733900" cy="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Single pattern matching</a:t>
            </a:r>
          </a:p>
        </p:txBody>
      </p:sp>
      <p:cxnSp>
        <p:nvCxnSpPr>
          <p:cNvPr id="274" name="Shape 274"/>
          <p:cNvCxnSpPr/>
          <p:nvPr/>
        </p:nvCxnSpPr>
        <p:spPr>
          <a:xfrm>
            <a:off x="3006475" y="2618900"/>
            <a:ext cx="2954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5" name="Shape 275"/>
          <p:cNvSpPr txBox="1"/>
          <p:nvPr/>
        </p:nvSpPr>
        <p:spPr>
          <a:xfrm>
            <a:off x="3196550" y="293325"/>
            <a:ext cx="2314200" cy="70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>
                <a:latin typeface="Roboto Mono"/>
                <a:ea typeface="Roboto Mono"/>
                <a:cs typeface="Roboto Mono"/>
                <a:sym typeface="Roboto Mono"/>
              </a:rPr>
              <a:t>Progress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324" y="1045700"/>
            <a:ext cx="2944827" cy="3743324"/>
          </a:xfrm>
          <a:prstGeom prst="rect">
            <a:avLst/>
          </a:prstGeom>
          <a:noFill/>
          <a:ln w="28575" cap="flat" cmpd="sng">
            <a:solidFill>
              <a:srgbClr val="666666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75" y="1045700"/>
            <a:ext cx="2523786" cy="3562350"/>
          </a:xfrm>
          <a:prstGeom prst="rect">
            <a:avLst/>
          </a:prstGeom>
          <a:noFill/>
          <a:ln w="28575" cap="flat" cmpd="sng">
            <a:solidFill>
              <a:srgbClr val="666666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83" name="Shape 283"/>
          <p:cNvSpPr txBox="1"/>
          <p:nvPr/>
        </p:nvSpPr>
        <p:spPr>
          <a:xfrm>
            <a:off x="2824725" y="2251397"/>
            <a:ext cx="3000000" cy="76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Single Pattern Occupied</a:t>
            </a:r>
          </a:p>
        </p:txBody>
      </p:sp>
      <p:cxnSp>
        <p:nvCxnSpPr>
          <p:cNvPr id="284" name="Shape 284"/>
          <p:cNvCxnSpPr/>
          <p:nvPr/>
        </p:nvCxnSpPr>
        <p:spPr>
          <a:xfrm>
            <a:off x="3132200" y="2847275"/>
            <a:ext cx="2371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5" name="Shape 285"/>
          <p:cNvSpPr txBox="1"/>
          <p:nvPr/>
        </p:nvSpPr>
        <p:spPr>
          <a:xfrm>
            <a:off x="3196550" y="293325"/>
            <a:ext cx="2314200" cy="70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latin typeface="Roboto Mono"/>
                <a:ea typeface="Roboto Mono"/>
                <a:cs typeface="Roboto Mono"/>
                <a:sym typeface="Roboto Mono"/>
              </a:rPr>
              <a:t>Progress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774" y="946650"/>
            <a:ext cx="2927444" cy="3524250"/>
          </a:xfrm>
          <a:prstGeom prst="rect">
            <a:avLst/>
          </a:prstGeom>
          <a:noFill/>
          <a:ln w="28575" cap="flat" cmpd="sng">
            <a:solidFill>
              <a:srgbClr val="666666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91" name="Shape 291"/>
          <p:cNvSpPr txBox="1"/>
          <p:nvPr/>
        </p:nvSpPr>
        <p:spPr>
          <a:xfrm>
            <a:off x="2894150" y="2022575"/>
            <a:ext cx="3000000" cy="90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Empty Parking Space (Multiple)</a:t>
            </a:r>
          </a:p>
        </p:txBody>
      </p:sp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25" y="946650"/>
            <a:ext cx="2678524" cy="3524248"/>
          </a:xfrm>
          <a:prstGeom prst="rect">
            <a:avLst/>
          </a:prstGeom>
          <a:noFill/>
          <a:ln w="28575" cap="flat" cmpd="sng">
            <a:solidFill>
              <a:srgbClr val="666666"/>
            </a:solidFill>
            <a:prstDash val="solid"/>
            <a:miter/>
            <a:headEnd type="none" w="med" len="med"/>
            <a:tailEnd type="none" w="med" len="med"/>
          </a:ln>
        </p:spPr>
      </p:pic>
      <p:cxnSp>
        <p:nvCxnSpPr>
          <p:cNvPr id="293" name="Shape 293"/>
          <p:cNvCxnSpPr/>
          <p:nvPr/>
        </p:nvCxnSpPr>
        <p:spPr>
          <a:xfrm>
            <a:off x="3208400" y="2847275"/>
            <a:ext cx="2371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4" name="Shape 294"/>
          <p:cNvSpPr txBox="1"/>
          <p:nvPr/>
        </p:nvSpPr>
        <p:spPr>
          <a:xfrm>
            <a:off x="3196550" y="293325"/>
            <a:ext cx="2314200" cy="70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latin typeface="Roboto Mono"/>
                <a:ea typeface="Roboto Mono"/>
                <a:cs typeface="Roboto Mono"/>
                <a:sym typeface="Roboto Mono"/>
              </a:rPr>
              <a:t>Progress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350" y="838200"/>
            <a:ext cx="3143075" cy="370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838200"/>
            <a:ext cx="2666641" cy="3762374"/>
          </a:xfrm>
          <a:prstGeom prst="rect">
            <a:avLst/>
          </a:prstGeom>
          <a:noFill/>
          <a:ln w="28575" cap="flat" cmpd="sng">
            <a:solidFill>
              <a:srgbClr val="666666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01" name="Shape 301"/>
          <p:cNvSpPr txBox="1"/>
          <p:nvPr/>
        </p:nvSpPr>
        <p:spPr>
          <a:xfrm>
            <a:off x="2956775" y="1609500"/>
            <a:ext cx="3000000" cy="116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Occupied Parking </a:t>
            </a:r>
          </a:p>
          <a:p>
            <a:pPr lvl="0" algn="ctr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Space</a:t>
            </a:r>
          </a:p>
        </p:txBody>
      </p:sp>
      <p:cxnSp>
        <p:nvCxnSpPr>
          <p:cNvPr id="302" name="Shape 302"/>
          <p:cNvCxnSpPr/>
          <p:nvPr/>
        </p:nvCxnSpPr>
        <p:spPr>
          <a:xfrm rot="10800000" flipH="1">
            <a:off x="3236950" y="2461725"/>
            <a:ext cx="22524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3" name="Shape 303"/>
          <p:cNvSpPr txBox="1"/>
          <p:nvPr/>
        </p:nvSpPr>
        <p:spPr>
          <a:xfrm>
            <a:off x="3196550" y="293325"/>
            <a:ext cx="2314200" cy="70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latin typeface="Roboto Mono"/>
                <a:ea typeface="Roboto Mono"/>
                <a:cs typeface="Roboto Mono"/>
                <a:sym typeface="Roboto Mono"/>
              </a:rPr>
              <a:t>Progress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Back End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Real Test Subject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53" y="1107524"/>
            <a:ext cx="2620024" cy="34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0" y="-99060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latin typeface="Roboto Mono"/>
                <a:ea typeface="Roboto Mono"/>
                <a:cs typeface="Roboto Mono"/>
                <a:sym typeface="Roboto Mono"/>
              </a:rPr>
              <a:t>Progress - Real Implementations</a:t>
            </a:r>
          </a:p>
        </p:txBody>
      </p:sp>
      <p:cxnSp>
        <p:nvCxnSpPr>
          <p:cNvPr id="315" name="Shape 315"/>
          <p:cNvCxnSpPr/>
          <p:nvPr/>
        </p:nvCxnSpPr>
        <p:spPr>
          <a:xfrm>
            <a:off x="3235225" y="2742350"/>
            <a:ext cx="1731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6" name="Shape 316"/>
          <p:cNvSpPr txBox="1"/>
          <p:nvPr/>
        </p:nvSpPr>
        <p:spPr>
          <a:xfrm>
            <a:off x="5155400" y="2453950"/>
            <a:ext cx="7279200" cy="84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Open Parking Space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26" y="427174"/>
            <a:ext cx="2621149" cy="4153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Shape 322"/>
          <p:cNvCxnSpPr/>
          <p:nvPr/>
        </p:nvCxnSpPr>
        <p:spPr>
          <a:xfrm>
            <a:off x="3336325" y="2476975"/>
            <a:ext cx="1946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3" name="Shape 323"/>
          <p:cNvSpPr txBox="1"/>
          <p:nvPr/>
        </p:nvSpPr>
        <p:spPr>
          <a:xfrm>
            <a:off x="5318175" y="2273650"/>
            <a:ext cx="7279200" cy="84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Matching pattern template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99" y="645250"/>
            <a:ext cx="2926324" cy="385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Shape 329"/>
          <p:cNvCxnSpPr/>
          <p:nvPr/>
        </p:nvCxnSpPr>
        <p:spPr>
          <a:xfrm>
            <a:off x="3829200" y="2413775"/>
            <a:ext cx="1920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30" name="Shape 330"/>
          <p:cNvSpPr txBox="1"/>
          <p:nvPr/>
        </p:nvSpPr>
        <p:spPr>
          <a:xfrm>
            <a:off x="5735600" y="2185550"/>
            <a:ext cx="7279200" cy="84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Occupied Parking Space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Challenges deep-dive</a:t>
            </a:r>
          </a:p>
        </p:txBody>
      </p:sp>
      <p:sp>
        <p:nvSpPr>
          <p:cNvPr id="113" name="Shape 113"/>
          <p:cNvSpPr/>
          <p:nvPr/>
        </p:nvSpPr>
        <p:spPr>
          <a:xfrm>
            <a:off x="432350" y="1304875"/>
            <a:ext cx="2469299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4294967295"/>
          </p:nvPr>
        </p:nvSpPr>
        <p:spPr>
          <a:xfrm>
            <a:off x="432350" y="1451575"/>
            <a:ext cx="2257199" cy="31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 1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4294967295"/>
          </p:nvPr>
        </p:nvSpPr>
        <p:spPr>
          <a:xfrm>
            <a:off x="432350" y="2070575"/>
            <a:ext cx="2471699" cy="2650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b="1"/>
              <a:t>Detect open parking space</a:t>
            </a:r>
          </a:p>
          <a:p>
            <a:pPr lv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Accurate detection of open and occupied parking space with the help of Image Processing. </a:t>
            </a:r>
          </a:p>
        </p:txBody>
      </p:sp>
      <p:sp>
        <p:nvSpPr>
          <p:cNvPr id="116" name="Shape 116"/>
          <p:cNvSpPr/>
          <p:nvPr/>
        </p:nvSpPr>
        <p:spPr>
          <a:xfrm>
            <a:off x="3044776" y="1304875"/>
            <a:ext cx="2760599" cy="607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4294967295"/>
          </p:nvPr>
        </p:nvSpPr>
        <p:spPr>
          <a:xfrm>
            <a:off x="3336150" y="1451575"/>
            <a:ext cx="2257199" cy="31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4294967295"/>
          </p:nvPr>
        </p:nvSpPr>
        <p:spPr>
          <a:xfrm>
            <a:off x="3336146" y="2070575"/>
            <a:ext cx="2471699" cy="2650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b="1"/>
              <a:t>Local-web-server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A simple webpage  for productive front-end development.</a:t>
            </a:r>
          </a:p>
        </p:txBody>
      </p:sp>
      <p:sp>
        <p:nvSpPr>
          <p:cNvPr id="119" name="Shape 119"/>
          <p:cNvSpPr/>
          <p:nvPr/>
        </p:nvSpPr>
        <p:spPr>
          <a:xfrm>
            <a:off x="5948501" y="1304875"/>
            <a:ext cx="2760599" cy="607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4294967295"/>
          </p:nvPr>
        </p:nvSpPr>
        <p:spPr>
          <a:xfrm>
            <a:off x="6254232" y="1451575"/>
            <a:ext cx="2257199" cy="31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 3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4294967295"/>
          </p:nvPr>
        </p:nvSpPr>
        <p:spPr>
          <a:xfrm>
            <a:off x="6254225" y="2070575"/>
            <a:ext cx="2471699" cy="2650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b="1"/>
              <a:t>Transmission of the information </a:t>
            </a:r>
          </a:p>
          <a:p>
            <a:pPr lv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Transmission of appropriate information to the webpage about the availability of open and occupied parking spaces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265500" y="-677700"/>
            <a:ext cx="4045200" cy="15644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Output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675" y="758250"/>
            <a:ext cx="3765974" cy="41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49" y="1336125"/>
            <a:ext cx="2756174" cy="3642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Shape 338"/>
          <p:cNvCxnSpPr/>
          <p:nvPr/>
        </p:nvCxnSpPr>
        <p:spPr>
          <a:xfrm>
            <a:off x="3108850" y="2906650"/>
            <a:ext cx="1415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39" name="Shape 339"/>
          <p:cNvSpPr txBox="1"/>
          <p:nvPr/>
        </p:nvSpPr>
        <p:spPr>
          <a:xfrm>
            <a:off x="176950" y="2482000"/>
            <a:ext cx="7279200" cy="84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Open Space </a:t>
            </a:r>
          </a:p>
          <a:p>
            <a:pPr lvl="0" algn="ctr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Detection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 descr="Background pointer shape in timeline graphic"/>
          <p:cNvSpPr/>
          <p:nvPr/>
        </p:nvSpPr>
        <p:spPr>
          <a:xfrm>
            <a:off x="340933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5" name="Shape 345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599" cy="47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14.08.16</a:t>
            </a:r>
          </a:p>
        </p:txBody>
      </p:sp>
      <p:grpSp>
        <p:nvGrpSpPr>
          <p:cNvPr id="346" name="Shape 346"/>
          <p:cNvGrpSpPr/>
          <p:nvPr/>
        </p:nvGrpSpPr>
        <p:grpSpPr>
          <a:xfrm>
            <a:off x="969269" y="1610215"/>
            <a:ext cx="198899" cy="593656"/>
            <a:chOff x="777446" y="1610215"/>
            <a:chExt cx="198899" cy="593656"/>
          </a:xfrm>
        </p:grpSpPr>
        <p:cxnSp>
          <p:nvCxnSpPr>
            <p:cNvPr id="347" name="Shape 347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8" name="Shape 348"/>
            <p:cNvSpPr/>
            <p:nvPr/>
          </p:nvSpPr>
          <p:spPr>
            <a:xfrm>
              <a:off x="777446" y="1610215"/>
              <a:ext cx="198899" cy="1988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9" name="Shape 349"/>
          <p:cNvSpPr txBox="1">
            <a:spLocks noGrp="1"/>
          </p:cNvSpPr>
          <p:nvPr>
            <p:ph type="body" idx="4294967295"/>
          </p:nvPr>
        </p:nvSpPr>
        <p:spPr>
          <a:xfrm>
            <a:off x="190389" y="231021"/>
            <a:ext cx="2740500" cy="1646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85750" rtl="0">
              <a:lnSpc>
                <a:spcPct val="100000"/>
              </a:lnSpc>
              <a:spcBef>
                <a:spcPts val="0"/>
              </a:spcBef>
              <a:buSzPct val="64285"/>
              <a:buChar char="●"/>
            </a:pPr>
            <a:r>
              <a:rPr lang="en" sz="1400"/>
              <a:t>Creation of webpage </a:t>
            </a:r>
          </a:p>
          <a:p>
            <a:pPr marL="457200" lvl="0" indent="-285750" rtl="0">
              <a:lnSpc>
                <a:spcPct val="100000"/>
              </a:lnSpc>
              <a:spcBef>
                <a:spcPts val="0"/>
              </a:spcBef>
              <a:buSzPct val="64285"/>
              <a:buChar char="●"/>
            </a:pPr>
            <a:r>
              <a:rPr lang="en" sz="1400"/>
              <a:t>Back-end development Phase -I</a:t>
            </a:r>
          </a:p>
          <a:p>
            <a:pPr lvl="0" indent="4572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u="sng"/>
              <a:t>Status</a:t>
            </a:r>
            <a:r>
              <a:rPr lang="en" sz="1400"/>
              <a:t> - Completed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350" name="Shape 350" descr="Background pointer shape in timeline graphic"/>
          <p:cNvSpPr/>
          <p:nvPr/>
        </p:nvSpPr>
        <p:spPr>
          <a:xfrm>
            <a:off x="181705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body" idx="4294967295"/>
          </p:nvPr>
        </p:nvSpPr>
        <p:spPr>
          <a:xfrm>
            <a:off x="2126316" y="2336550"/>
            <a:ext cx="1315499" cy="47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21.0816</a:t>
            </a:r>
          </a:p>
        </p:txBody>
      </p:sp>
      <p:grpSp>
        <p:nvGrpSpPr>
          <p:cNvPr id="352" name="Shape 352"/>
          <p:cNvGrpSpPr/>
          <p:nvPr/>
        </p:nvGrpSpPr>
        <p:grpSpPr>
          <a:xfrm>
            <a:off x="2684632" y="2938957"/>
            <a:ext cx="198899" cy="593655"/>
            <a:chOff x="2223534" y="2938957"/>
            <a:chExt cx="198899" cy="593655"/>
          </a:xfrm>
        </p:grpSpPr>
        <p:cxnSp>
          <p:nvCxnSpPr>
            <p:cNvPr id="353" name="Shape 353"/>
            <p:cNvCxnSpPr/>
            <p:nvPr/>
          </p:nvCxnSpPr>
          <p:spPr>
            <a:xfrm rot="10800000">
              <a:off x="2322996" y="2938957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4" name="Shape 354"/>
            <p:cNvSpPr/>
            <p:nvPr/>
          </p:nvSpPr>
          <p:spPr>
            <a:xfrm rot="10800000" flipH="1">
              <a:off x="2223534" y="3333713"/>
              <a:ext cx="198899" cy="1988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5" name="Shape 355"/>
          <p:cNvSpPr txBox="1">
            <a:spLocks noGrp="1"/>
          </p:cNvSpPr>
          <p:nvPr>
            <p:ph type="body" idx="4294967295"/>
          </p:nvPr>
        </p:nvSpPr>
        <p:spPr>
          <a:xfrm>
            <a:off x="1211300" y="3135150"/>
            <a:ext cx="3040800" cy="171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  <a:p>
            <a:pPr marL="457200" lvl="0" indent="-285750" rtl="0">
              <a:spcBef>
                <a:spcPts val="0"/>
              </a:spcBef>
              <a:buSzPct val="64285"/>
              <a:buChar char="●"/>
            </a:pPr>
            <a:r>
              <a:rPr lang="en" sz="1400"/>
              <a:t>Backend development Phase II</a:t>
            </a:r>
          </a:p>
          <a:p>
            <a:pPr marL="457200" lvl="0" indent="-285750" rtl="0">
              <a:lnSpc>
                <a:spcPct val="100000"/>
              </a:lnSpc>
              <a:spcBef>
                <a:spcPts val="0"/>
              </a:spcBef>
              <a:buSzPct val="64285"/>
              <a:buChar char="●"/>
            </a:pPr>
            <a:r>
              <a:rPr lang="en" sz="1400"/>
              <a:t>Integration of frontend and backend                                          </a:t>
            </a:r>
            <a:r>
              <a:rPr lang="en" sz="1400" u="sng"/>
              <a:t>Status</a:t>
            </a:r>
            <a:r>
              <a:rPr lang="en" sz="1400"/>
              <a:t> - Pending</a:t>
            </a:r>
          </a:p>
        </p:txBody>
      </p:sp>
      <p:sp>
        <p:nvSpPr>
          <p:cNvPr id="356" name="Shape 356" descr="Background pointer shape in timeline graphic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7" name="Shape 357"/>
          <p:cNvSpPr txBox="1">
            <a:spLocks noGrp="1"/>
          </p:cNvSpPr>
          <p:nvPr>
            <p:ph type="body" idx="4294967295"/>
          </p:nvPr>
        </p:nvSpPr>
        <p:spPr>
          <a:xfrm>
            <a:off x="3767754" y="2336550"/>
            <a:ext cx="1315499" cy="47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25.08.16</a:t>
            </a:r>
          </a:p>
        </p:txBody>
      </p:sp>
      <p:grpSp>
        <p:nvGrpSpPr>
          <p:cNvPr id="358" name="Shape 358"/>
          <p:cNvGrpSpPr/>
          <p:nvPr/>
        </p:nvGrpSpPr>
        <p:grpSpPr>
          <a:xfrm>
            <a:off x="4319544" y="1610215"/>
            <a:ext cx="198899" cy="593656"/>
            <a:chOff x="3918083" y="1610215"/>
            <a:chExt cx="198899" cy="593656"/>
          </a:xfrm>
        </p:grpSpPr>
        <p:cxnSp>
          <p:nvCxnSpPr>
            <p:cNvPr id="359" name="Shape 359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0" name="Shape 360"/>
            <p:cNvSpPr/>
            <p:nvPr/>
          </p:nvSpPr>
          <p:spPr>
            <a:xfrm>
              <a:off x="3918083" y="1610215"/>
              <a:ext cx="198899" cy="1988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61" name="Shape 361"/>
          <p:cNvSpPr txBox="1">
            <a:spLocks noGrp="1"/>
          </p:cNvSpPr>
          <p:nvPr>
            <p:ph type="body" idx="4294967295"/>
          </p:nvPr>
        </p:nvSpPr>
        <p:spPr>
          <a:xfrm>
            <a:off x="3304094" y="650141"/>
            <a:ext cx="2242800" cy="90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400"/>
              <a:t>Further improvements and addition of extra features</a:t>
            </a:r>
          </a:p>
        </p:txBody>
      </p:sp>
      <p:sp>
        <p:nvSpPr>
          <p:cNvPr id="362" name="Shape 362" descr="Background pointer shape in timeline graphic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499" cy="47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28.08.16</a:t>
            </a:r>
          </a:p>
        </p:txBody>
      </p:sp>
      <p:grpSp>
        <p:nvGrpSpPr>
          <p:cNvPr id="364" name="Shape 364"/>
          <p:cNvGrpSpPr/>
          <p:nvPr/>
        </p:nvGrpSpPr>
        <p:grpSpPr>
          <a:xfrm>
            <a:off x="5973069" y="2938957"/>
            <a:ext cx="198899" cy="593655"/>
            <a:chOff x="5958946" y="2938957"/>
            <a:chExt cx="198899" cy="593655"/>
          </a:xfrm>
        </p:grpSpPr>
        <p:cxnSp>
          <p:nvCxnSpPr>
            <p:cNvPr id="365" name="Shape 365"/>
            <p:cNvCxnSpPr/>
            <p:nvPr/>
          </p:nvCxnSpPr>
          <p:spPr>
            <a:xfrm rot="10800000">
              <a:off x="6058408" y="2938957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6" name="Shape 366"/>
            <p:cNvSpPr/>
            <p:nvPr/>
          </p:nvSpPr>
          <p:spPr>
            <a:xfrm rot="10800000" flipH="1">
              <a:off x="5958946" y="3333713"/>
              <a:ext cx="198899" cy="1988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67" name="Shape 367"/>
          <p:cNvSpPr txBox="1">
            <a:spLocks noGrp="1"/>
          </p:cNvSpPr>
          <p:nvPr>
            <p:ph type="body" idx="4294967295"/>
          </p:nvPr>
        </p:nvSpPr>
        <p:spPr>
          <a:xfrm>
            <a:off x="5126902" y="3533225"/>
            <a:ext cx="2242800" cy="90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Testing and Debugging</a:t>
            </a:r>
          </a:p>
        </p:txBody>
      </p:sp>
      <p:sp>
        <p:nvSpPr>
          <p:cNvPr id="368" name="Shape 368" descr="Background pointer shape in timeline graphic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 txBox="1">
            <a:spLocks noGrp="1"/>
          </p:cNvSpPr>
          <p:nvPr>
            <p:ph type="body" idx="4294967295"/>
          </p:nvPr>
        </p:nvSpPr>
        <p:spPr>
          <a:xfrm>
            <a:off x="7111511" y="2336550"/>
            <a:ext cx="1315499" cy="47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01.09.16</a:t>
            </a:r>
          </a:p>
        </p:txBody>
      </p:sp>
      <p:grpSp>
        <p:nvGrpSpPr>
          <p:cNvPr id="370" name="Shape 370"/>
          <p:cNvGrpSpPr/>
          <p:nvPr/>
        </p:nvGrpSpPr>
        <p:grpSpPr>
          <a:xfrm>
            <a:off x="7669807" y="1610215"/>
            <a:ext cx="198899" cy="593656"/>
            <a:chOff x="3918083" y="1610215"/>
            <a:chExt cx="198899" cy="593656"/>
          </a:xfrm>
        </p:grpSpPr>
        <p:cxnSp>
          <p:nvCxnSpPr>
            <p:cNvPr id="371" name="Shape 371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2" name="Shape 372"/>
            <p:cNvSpPr/>
            <p:nvPr/>
          </p:nvSpPr>
          <p:spPr>
            <a:xfrm>
              <a:off x="3918083" y="1610215"/>
              <a:ext cx="198899" cy="1988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3" name="Shape 373"/>
          <p:cNvSpPr txBox="1">
            <a:spLocks noGrp="1"/>
          </p:cNvSpPr>
          <p:nvPr>
            <p:ph type="body" idx="4294967295"/>
          </p:nvPr>
        </p:nvSpPr>
        <p:spPr>
          <a:xfrm>
            <a:off x="6685978" y="1154366"/>
            <a:ext cx="2242800" cy="90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Product Prototype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531637" y="153496"/>
            <a:ext cx="1449300" cy="85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Ashish Dhamala</a:t>
            </a:r>
          </a:p>
        </p:txBody>
      </p:sp>
      <p:sp>
        <p:nvSpPr>
          <p:cNvPr id="127" name="Shape 127"/>
          <p:cNvSpPr/>
          <p:nvPr/>
        </p:nvSpPr>
        <p:spPr>
          <a:xfrm>
            <a:off x="531651" y="153076"/>
            <a:ext cx="1449300" cy="37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Front End Lead</a:t>
            </a:r>
          </a:p>
        </p:txBody>
      </p:sp>
      <p:sp>
        <p:nvSpPr>
          <p:cNvPr id="128" name="Shape 128"/>
          <p:cNvSpPr/>
          <p:nvPr/>
        </p:nvSpPr>
        <p:spPr>
          <a:xfrm>
            <a:off x="531798" y="1324380"/>
            <a:ext cx="1449300" cy="697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531812" y="1324036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2"/>
          </p:nvPr>
        </p:nvSpPr>
        <p:spPr>
          <a:xfrm>
            <a:off x="531937" y="1383287"/>
            <a:ext cx="1449000" cy="18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Back End Lead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2"/>
          </p:nvPr>
        </p:nvSpPr>
        <p:spPr>
          <a:xfrm>
            <a:off x="531962" y="1734050"/>
            <a:ext cx="1449000" cy="18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Pratik Bhandari</a:t>
            </a:r>
          </a:p>
        </p:txBody>
      </p:sp>
      <p:sp>
        <p:nvSpPr>
          <p:cNvPr id="132" name="Shape 132"/>
          <p:cNvSpPr/>
          <p:nvPr/>
        </p:nvSpPr>
        <p:spPr>
          <a:xfrm>
            <a:off x="531035" y="2345942"/>
            <a:ext cx="1449300" cy="697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531112" y="2345599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2"/>
          </p:nvPr>
        </p:nvSpPr>
        <p:spPr>
          <a:xfrm>
            <a:off x="531125" y="2404850"/>
            <a:ext cx="1449000" cy="18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Business and Finance Lead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531212" y="2755612"/>
            <a:ext cx="1449000" cy="18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Pranish Bhagat</a:t>
            </a:r>
          </a:p>
        </p:txBody>
      </p:sp>
      <p:sp>
        <p:nvSpPr>
          <p:cNvPr id="136" name="Shape 136"/>
          <p:cNvSpPr/>
          <p:nvPr/>
        </p:nvSpPr>
        <p:spPr>
          <a:xfrm>
            <a:off x="531006" y="3291418"/>
            <a:ext cx="1449000" cy="6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530975" y="3291324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2"/>
          </p:nvPr>
        </p:nvSpPr>
        <p:spPr>
          <a:xfrm>
            <a:off x="531137" y="3350575"/>
            <a:ext cx="1449000" cy="18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Resource Lead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2"/>
          </p:nvPr>
        </p:nvSpPr>
        <p:spPr>
          <a:xfrm>
            <a:off x="531062" y="3701337"/>
            <a:ext cx="1449000" cy="18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Dip Kamal Bhusal</a:t>
            </a:r>
          </a:p>
        </p:txBody>
      </p:sp>
      <p:sp>
        <p:nvSpPr>
          <p:cNvPr id="140" name="Shape 140"/>
          <p:cNvSpPr/>
          <p:nvPr/>
        </p:nvSpPr>
        <p:spPr>
          <a:xfrm>
            <a:off x="530990" y="4334618"/>
            <a:ext cx="1449000" cy="6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530850" y="4334536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530937" y="4393775"/>
            <a:ext cx="1449000" cy="18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Marketing Lead 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2"/>
          </p:nvPr>
        </p:nvSpPr>
        <p:spPr>
          <a:xfrm>
            <a:off x="530887" y="4744537"/>
            <a:ext cx="1449000" cy="18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Kanhaiya Lal Shrestha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5049225" y="2342650"/>
            <a:ext cx="6033900" cy="70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The Team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6253900" y="3268375"/>
            <a:ext cx="6033900" cy="70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Implementation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/>
        </p:nvSpPr>
        <p:spPr>
          <a:xfrm>
            <a:off x="4860300" y="2769000"/>
            <a:ext cx="3785100" cy="105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598100" y="2152350"/>
            <a:ext cx="2906400" cy="838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Front End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6" name="Shape 166" descr="feature4-cb08fc2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527" y="1464350"/>
            <a:ext cx="2181400" cy="19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 descr="http://icons.iconarchive.com/icons/martz90/circle/512/android-ic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324" y="1711474"/>
            <a:ext cx="1537400" cy="15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7825" y="3449600"/>
            <a:ext cx="2601675" cy="146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333125" y="980175"/>
            <a:ext cx="52818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Progress - Technical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42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Frontend</a:t>
            </a:r>
          </a:p>
          <a:p>
            <a:pPr marL="457200" lvl="0" indent="-304800" rtl="0">
              <a:lnSpc>
                <a:spcPct val="138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ct val="75000"/>
              <a:buFont typeface="Roboto Mono"/>
            </a:pPr>
            <a:r>
              <a:rPr lang="en" sz="1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Web App development - CSS/HTML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04800" rtl="0">
              <a:lnSpc>
                <a:spcPct val="138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ct val="75000"/>
              <a:buFont typeface="Roboto Mono"/>
            </a:pPr>
            <a:r>
              <a:rPr lang="en" sz="1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Application Platform - Android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04800" rtl="0">
              <a:lnSpc>
                <a:spcPct val="138000"/>
              </a:lnSpc>
              <a:spcBef>
                <a:spcPts val="0"/>
              </a:spcBef>
              <a:spcAft>
                <a:spcPts val="1200"/>
              </a:spcAft>
              <a:buClr>
                <a:srgbClr val="666666"/>
              </a:buClr>
              <a:buSzPct val="75000"/>
              <a:buFont typeface="Roboto Mono"/>
            </a:pPr>
            <a:r>
              <a:rPr lang="en" sz="1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Live Video Streaming - Flask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157575" y="1523975"/>
            <a:ext cx="8558100" cy="320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HTML is a markup language for describing web documents (web pages)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In our project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,</a:t>
            </a:r>
          </a:p>
          <a:p>
            <a:pPr marL="1371600" lvl="0" indent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HTML is used to provide framework to the webpage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The structure of the web page is given by HTML</a:t>
            </a:r>
          </a:p>
        </p:txBody>
      </p:sp>
      <p:sp>
        <p:nvSpPr>
          <p:cNvPr id="175" name="Shape 175"/>
          <p:cNvSpPr/>
          <p:nvPr/>
        </p:nvSpPr>
        <p:spPr>
          <a:xfrm>
            <a:off x="377275" y="533900"/>
            <a:ext cx="24693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517650" y="594750"/>
            <a:ext cx="2004600" cy="29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</a:p>
        </p:txBody>
      </p:sp>
      <p:pic>
        <p:nvPicPr>
          <p:cNvPr id="177" name="Shape 177" descr="http://students.laureateiit.com/wp-content/uploads/2016/01/image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275" y="97999"/>
            <a:ext cx="1474700" cy="163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</Words>
  <Application>Microsoft Office PowerPoint</Application>
  <PresentationFormat>On-screen Show (16:9)</PresentationFormat>
  <Paragraphs>162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Amatic SC</vt:lpstr>
      <vt:lpstr>Bree Serif</vt:lpstr>
      <vt:lpstr>Roboto Mono</vt:lpstr>
      <vt:lpstr>Roboto</vt:lpstr>
      <vt:lpstr>Arial</vt:lpstr>
      <vt:lpstr>Proxima Nova</vt:lpstr>
      <vt:lpstr>geometric</vt:lpstr>
      <vt:lpstr>PowerPoint Presentation</vt:lpstr>
      <vt:lpstr>The Problem</vt:lpstr>
      <vt:lpstr>Challenges deep-dive</vt:lpstr>
      <vt:lpstr>PowerPoint Presentation</vt:lpstr>
      <vt:lpstr>Implementation</vt:lpstr>
      <vt:lpstr>PowerPoint Presentation</vt:lpstr>
      <vt:lpstr>Front 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End</vt:lpstr>
      <vt:lpstr>How?</vt:lpstr>
      <vt:lpstr>How?</vt:lpstr>
      <vt:lpstr>PowerPoint Presentation</vt:lpstr>
      <vt:lpstr>PowerPoint Presentation</vt:lpstr>
      <vt:lpstr>PowerPoint Presentation</vt:lpstr>
      <vt:lpstr>Hotspot</vt:lpstr>
      <vt:lpstr>PowerPoint Presentation</vt:lpstr>
      <vt:lpstr>Back End   Ideal Test Subject</vt:lpstr>
      <vt:lpstr>PowerPoint Presentation</vt:lpstr>
      <vt:lpstr>PowerPoint Presentation</vt:lpstr>
      <vt:lpstr>PowerPoint Presentation</vt:lpstr>
      <vt:lpstr>PowerPoint Presentation</vt:lpstr>
      <vt:lpstr>Back End  Real Test Subject</vt:lpstr>
      <vt:lpstr>PowerPoint Presentation</vt:lpstr>
      <vt:lpstr>PowerPoint Presentation</vt:lpstr>
      <vt:lpstr>PowerPoint Presentation</vt:lpstr>
      <vt:lpstr>Output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pranish bhagat</cp:lastModifiedBy>
  <cp:revision>1</cp:revision>
  <dcterms:modified xsi:type="dcterms:W3CDTF">2016-08-14T05:53:30Z</dcterms:modified>
</cp:coreProperties>
</file>